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6" r:id="rId8"/>
    <p:sldId id="267" r:id="rId9"/>
    <p:sldId id="264" r:id="rId10"/>
    <p:sldId id="268" r:id="rId11"/>
    <p:sldId id="269" r:id="rId12"/>
    <p:sldId id="260" r:id="rId13"/>
    <p:sldId id="265" r:id="rId14"/>
    <p:sldId id="270" r:id="rId15"/>
    <p:sldId id="271" r:id="rId16"/>
    <p:sldId id="272" r:id="rId17"/>
    <p:sldId id="273" r:id="rId18"/>
    <p:sldId id="26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895599"/>
          </a:xfrm>
        </p:spPr>
        <p:txBody>
          <a:bodyPr numCol="1"/>
          <a:lstStyle/>
          <a:p>
            <a:pPr>
              <a:lnSpc>
                <a:spcPct val="150000"/>
              </a:lnSpc>
            </a:pPr>
            <a:r>
              <a:rPr lang="tr-TR" sz="4800" dirty="0" smtClean="0"/>
              <a:t>Dünyada Uzaktan </a:t>
            </a:r>
            <a:r>
              <a:rPr lang="tr-TR" sz="4800" dirty="0"/>
              <a:t>Eğitime İlişkin İlk Uygulamalar</a:t>
            </a:r>
          </a:p>
        </p:txBody>
      </p:sp>
    </p:spTree>
    <p:extLst>
      <p:ext uri="{BB962C8B-B14F-4D97-AF65-F5344CB8AC3E}">
        <p14:creationId xmlns:p14="http://schemas.microsoft.com/office/powerpoint/2010/main" val="428993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1891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Pennsylvania’da </a:t>
            </a:r>
            <a:r>
              <a:rPr lang="tr-TR" dirty="0"/>
              <a:t>yayınlanan bir gazete, yayınladığı bir broşürle madencilik yöntemlerini ve maden ocaklarında kazalara karşı alınması gereken önlemleri öğretmeye </a:t>
            </a:r>
            <a:r>
              <a:rPr lang="tr-TR" dirty="0" smtClean="0"/>
              <a:t>başlamıştır.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7364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1891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</a:t>
            </a:r>
            <a:r>
              <a:rPr lang="tr-TR" dirty="0" smtClean="0"/>
              <a:t>yıl içerisinde, </a:t>
            </a:r>
            <a:r>
              <a:rPr lang="tr-TR" dirty="0"/>
              <a:t>Wisconsin Üniversitesi yönetim kurulu uzaktan eğitim derslerinin yaygınlaştırılması konusunda karar almıştır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6987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1892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1892 yılında ise, Chicaco </a:t>
            </a:r>
            <a:r>
              <a:rPr lang="tr-TR" dirty="0" smtClean="0"/>
              <a:t>Üniversitesi’nde </a:t>
            </a:r>
            <a:r>
              <a:rPr lang="tr-TR" dirty="0"/>
              <a:t>uzaktan eğitim bölümü </a:t>
            </a:r>
            <a:r>
              <a:rPr lang="tr-TR" dirty="0" smtClean="0"/>
              <a:t>oluşturulmuş ve üniversite bu iş için çalışır hale gelmiştir. </a:t>
            </a:r>
            <a:r>
              <a:rPr lang="tr-TR" dirty="0"/>
              <a:t>	</a:t>
            </a:r>
            <a:endParaRPr lang="tr-TR" dirty="0" smtClean="0"/>
          </a:p>
          <a:p>
            <a:r>
              <a:rPr lang="tr-TR" sz="900" dirty="0" smtClean="0"/>
              <a:t>Hızal</a:t>
            </a:r>
            <a:r>
              <a:rPr lang="tr-TR" sz="900" dirty="0"/>
              <a:t>, A. (1983), </a:t>
            </a:r>
            <a:r>
              <a:rPr lang="tr-TR" sz="900" b="1" dirty="0"/>
              <a:t>Uzaktan Eğitim Süreçleri ve Yazılı Gereçler</a:t>
            </a:r>
            <a:r>
              <a:rPr lang="tr-TR" sz="900" dirty="0"/>
              <a:t>, Ankara: Ankara Üniversitesi Eğitim Bilimleri Fakültesi Yayınları No 122.</a:t>
            </a:r>
          </a:p>
          <a:p>
            <a:endParaRPr lang="tr-TR" dirty="0"/>
          </a:p>
        </p:txBody>
      </p:sp>
      <p:pic>
        <p:nvPicPr>
          <p:cNvPr id="4098" name="Picture 2" descr="http://www.ctslibrary.org/collections/CTS_Catalogue/CTS_18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444" y="3886200"/>
            <a:ext cx="25081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5715000"/>
            <a:ext cx="1528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ctslibrary.org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794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1898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1898 yılında İsveç’te, Hans </a:t>
            </a:r>
            <a:r>
              <a:rPr lang="tr-TR" dirty="0"/>
              <a:t>Hermod (1860-1920) </a:t>
            </a:r>
            <a:r>
              <a:rPr lang="tr-TR" dirty="0"/>
              <a:t>kendi adıyla anılan ve uzaktan eğitim uygulayan liseyi kurmuştur.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2384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1910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Avustralya’da ilk uzaktan eğitim, 1910 yılında yüksek öğretim basamağında </a:t>
            </a:r>
            <a:r>
              <a:rPr lang="tr-TR" dirty="0" smtClean="0"/>
              <a:t>Queensland </a:t>
            </a:r>
            <a:r>
              <a:rPr lang="tr-TR" dirty="0"/>
              <a:t>Üniversitesi’nde </a:t>
            </a:r>
            <a:r>
              <a:rPr lang="tr-TR" dirty="0" smtClean="0"/>
              <a:t>başlatılmıştır.</a:t>
            </a:r>
          </a:p>
          <a:p>
            <a:endParaRPr lang="tr-TR" dirty="0"/>
          </a:p>
          <a:p>
            <a:r>
              <a:rPr lang="tr-TR" dirty="0" smtClean="0"/>
              <a:t> Avustralya’nın </a:t>
            </a:r>
            <a:r>
              <a:rPr lang="tr-TR" dirty="0"/>
              <a:t>uzaktan eğitim bakımından bir özelliği de ilk ve ortaöğretim basamağında uzaktan ilk uygulayan ülke olmasıdır.   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  </a:t>
            </a:r>
            <a:r>
              <a:rPr lang="tr-TR" dirty="0"/>
              <a:t>	</a:t>
            </a:r>
            <a:r>
              <a:rPr lang="tr-TR" sz="1100" dirty="0"/>
              <a:t>Alkan, C. (1987), </a:t>
            </a:r>
            <a:r>
              <a:rPr lang="tr-TR" sz="1100" b="1" dirty="0"/>
              <a:t>Açıköğretim “Uzaktan Eğitim Sistemlerinin Karşılaştırmalı Olarak İncelenmesi”</a:t>
            </a:r>
            <a:r>
              <a:rPr lang="tr-TR" sz="1100" dirty="0"/>
              <a:t>, Ankara: Ankara Üniversitesi Eğitim Bilimleri Fakültesi Yayınları No 157.</a:t>
            </a:r>
          </a:p>
          <a:p>
            <a:endParaRPr lang="tr-TR" dirty="0"/>
          </a:p>
        </p:txBody>
      </p:sp>
      <p:pic>
        <p:nvPicPr>
          <p:cNvPr id="10246" name="Picture 6" descr="https://lh5.googleusercontent.com/-7X2bbwnhhIQ/AAAAAAAAAAI/AAAAAAAAAAA/8Sw-PWendik/s0-c-k-no-ns/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334000"/>
            <a:ext cx="1298576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993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1922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Yeni Zellanda’da uzaktan eğitim uygulamalarına, 1922 </a:t>
            </a:r>
            <a:r>
              <a:rPr lang="tr-TR" dirty="0" smtClean="0"/>
              <a:t> Yeni </a:t>
            </a:r>
            <a:r>
              <a:rPr lang="tr-TR" dirty="0"/>
              <a:t>Zellanda Mektupla Öğretim </a:t>
            </a:r>
            <a:r>
              <a:rPr lang="tr-TR" dirty="0" smtClean="0"/>
              <a:t>Okulu ile başlanmıştır.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11266" name="Picture 2" descr="https://upload.wikimedia.org/wikipedia/commons/thumb/2/2a/Correspondence_School%2C_Wellington_01.jpg/300px-Correspondence_School%2C_Wellington_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648200"/>
            <a:ext cx="2857500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343400" y="5791200"/>
            <a:ext cx="4500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1922’de kurulan mektupla eğitim merkezi </a:t>
            </a:r>
          </a:p>
          <a:p>
            <a:r>
              <a:rPr lang="tr-TR" dirty="0" smtClean="0"/>
              <a:t>/ wikipedia.org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5109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1966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Polonya’da, gece kurslarına devam eden öğrencilere, televizyondan öğrenme olanakları sağlamak üzere, 1966-1968 yılları arasında deneme niteliğinde, uzaktan eğitim çalışmalarına girişilmiştir.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çalışmalar, teknik üniversite programlarına uygun programlarının hazırlanmasına ve uygulanmasına neden olmuş, böylece de, yüksek öğretim basamağında uzaktan eğitim başlamıştır. 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4724400"/>
            <a:ext cx="3150730" cy="154096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53396" y="6400800"/>
            <a:ext cx="3026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http://www.okno.pw.edu.pl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35904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1972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İspanya’da 1972 yılında, Ulusal Uzaktan Öğretim Üniversitesi kurulmuştur. Merkezi Madrid’de bulunan bu üniversitenin, 1973 yılında öğretime başlamasıyla, İspanya’da  da uzaktan eğitim uygulamalarına </a:t>
            </a:r>
            <a:r>
              <a:rPr lang="tr-TR" dirty="0" smtClean="0"/>
              <a:t>geçilmiştir.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486" y="3657600"/>
            <a:ext cx="5638800" cy="22830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24400" y="6172200"/>
            <a:ext cx="2279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http://portal.uned.es</a:t>
            </a:r>
          </a:p>
        </p:txBody>
      </p:sp>
    </p:spTree>
    <p:extLst>
      <p:ext uri="{BB962C8B-B14F-4D97-AF65-F5344CB8AC3E}">
        <p14:creationId xmlns:p14="http://schemas.microsoft.com/office/powerpoint/2010/main" val="29956663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1906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Primary schools introduce distance education programs</a:t>
            </a:r>
          </a:p>
          <a:p>
            <a:r>
              <a:rPr lang="en-US" dirty="0"/>
              <a:t>In 1906, primary schools such as The Calvert School in Baltimore began offering correspondence based education programs to children.</a:t>
            </a:r>
          </a:p>
          <a:p>
            <a:r>
              <a:rPr lang="en-US" dirty="0"/>
              <a:t>kilduffs.com</a:t>
            </a:r>
          </a:p>
          <a:p>
            <a:r>
              <a:rPr lang="en-US" dirty="0"/>
              <a:t>The Calvert School in Baltimore became one of the first primary schools to offer distance learning</a:t>
            </a:r>
          </a:p>
          <a:p>
            <a:endParaRPr lang="tr-TR" dirty="0"/>
          </a:p>
        </p:txBody>
      </p:sp>
      <p:pic>
        <p:nvPicPr>
          <p:cNvPr id="5122" name="Picture 2" descr="http://www.kilduffs.com/School_260_Baltimore_Friend_PC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953000"/>
            <a:ext cx="2344738" cy="1486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6685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dirty="0" smtClean="0"/>
              <a:t>1728</a:t>
            </a:r>
            <a:endParaRPr lang="tr-T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Caleb Philips isimli </a:t>
            </a:r>
            <a:r>
              <a:rPr lang="tr-TR" dirty="0" smtClean="0"/>
              <a:t>eğitmene ait 20 </a:t>
            </a:r>
            <a:r>
              <a:rPr lang="tr-TR" dirty="0"/>
              <a:t>Mart 1728 tarihli Boston Gazetesinde </a:t>
            </a:r>
            <a:r>
              <a:rPr lang="tr-TR" dirty="0" smtClean="0"/>
              <a:t>mektupla </a:t>
            </a:r>
            <a:r>
              <a:rPr lang="tr-TR" dirty="0"/>
              <a:t>steno dersleri verileceği ilanı yer </a:t>
            </a:r>
            <a:r>
              <a:rPr lang="tr-TR" dirty="0" smtClean="0"/>
              <a:t>almıştır.</a:t>
            </a:r>
          </a:p>
          <a:p>
            <a:endParaRPr lang="tr-TR" dirty="0" smtClean="0"/>
          </a:p>
          <a:p>
            <a:r>
              <a:rPr lang="tr-TR" sz="900" dirty="0"/>
              <a:t>Verduin, J. R. ve Clark, Jr. T. A. (1994), </a:t>
            </a:r>
            <a:r>
              <a:rPr lang="tr-TR" sz="900" b="1" dirty="0"/>
              <a:t>Uzaktan Eğitim: Etkin Uygulama Esasları</a:t>
            </a:r>
            <a:r>
              <a:rPr lang="tr-TR" sz="900" dirty="0"/>
              <a:t> (Çev: İ. Maviş), Eskişehir: Anadolu Üniversitesi Basımevi.</a:t>
            </a:r>
          </a:p>
          <a:p>
            <a:endParaRPr lang="tr-TR" dirty="0" smtClean="0"/>
          </a:p>
        </p:txBody>
      </p:sp>
      <p:pic>
        <p:nvPicPr>
          <p:cNvPr id="2052" name="Picture 4" descr="http://gregg.angelfishy.net/images/gregg02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793795"/>
            <a:ext cx="3629025" cy="178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poynter.org/wp-content/uploads/2015/03/Image-Boston-Gazette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636632"/>
            <a:ext cx="4381500" cy="104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6096000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http://timerime.com/</a:t>
            </a:r>
          </a:p>
        </p:txBody>
      </p:sp>
    </p:spTree>
    <p:extLst>
      <p:ext uri="{BB962C8B-B14F-4D97-AF65-F5344CB8AC3E}">
        <p14:creationId xmlns:p14="http://schemas.microsoft.com/office/powerpoint/2010/main" val="109072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1833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1833 </a:t>
            </a:r>
            <a:r>
              <a:rPr lang="tr-TR" dirty="0"/>
              <a:t>yılına ait bir İsveç gazetesinde mektupla yazılı anlatım dersi verileceğine ilişkin bir ilana </a:t>
            </a:r>
            <a:r>
              <a:rPr lang="tr-TR" dirty="0" smtClean="0"/>
              <a:t>rastlanmıştır.</a:t>
            </a:r>
          </a:p>
          <a:p>
            <a:endParaRPr lang="tr-TR" dirty="0"/>
          </a:p>
          <a:p>
            <a:r>
              <a:rPr lang="tr-TR" dirty="0"/>
              <a:t>Fakat bu ilanda iki yönlü iletişimden ya da notlamadan söz edilmemiştir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	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sz="900" dirty="0" smtClean="0"/>
              <a:t>Verduin</a:t>
            </a:r>
            <a:r>
              <a:rPr lang="tr-TR" sz="900" dirty="0"/>
              <a:t>, J. R. ve Clark, Jr. T. A. (1994), </a:t>
            </a:r>
            <a:r>
              <a:rPr lang="tr-TR" sz="900" b="1" dirty="0"/>
              <a:t>Uzaktan Eğitim: Etkin Uygulama Esasları</a:t>
            </a:r>
            <a:r>
              <a:rPr lang="tr-TR" sz="900" dirty="0"/>
              <a:t> (Çev: İ. Maviş), Eskişehir: Anadolu Üniversitesi Basımevi.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6146" name="Picture 2" descr="http://memurunyeri.com/images/355-639/20143/mektu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701520"/>
            <a:ext cx="3386138" cy="1881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1840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İngiltere’de</a:t>
            </a:r>
            <a:r>
              <a:rPr lang="tr-TR" dirty="0"/>
              <a:t>, </a:t>
            </a:r>
            <a:r>
              <a:rPr lang="tr-TR" dirty="0" smtClean="0"/>
              <a:t>bir </a:t>
            </a:r>
            <a:r>
              <a:rPr lang="tr-TR" dirty="0"/>
              <a:t>stenograf olan </a:t>
            </a:r>
            <a:r>
              <a:rPr lang="tr-TR" dirty="0" smtClean="0"/>
              <a:t>Isaac </a:t>
            </a:r>
            <a:r>
              <a:rPr lang="tr-TR" dirty="0"/>
              <a:t>Pitman </a:t>
            </a:r>
            <a:r>
              <a:rPr lang="tr-TR" dirty="0" smtClean="0"/>
              <a:t>(1813-1897</a:t>
            </a:r>
            <a:r>
              <a:rPr lang="tr-TR" dirty="0"/>
              <a:t>), </a:t>
            </a:r>
            <a:r>
              <a:rPr lang="tr-TR" dirty="0" smtClean="0"/>
              <a:t>Bath’da</a:t>
            </a:r>
            <a:r>
              <a:rPr lang="tr-TR" dirty="0"/>
              <a:t>, mektupla steno öğretmeye başlamıştır</a:t>
            </a:r>
            <a:r>
              <a:rPr lang="tr-TR" dirty="0" smtClean="0"/>
              <a:t>.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Bu eğitimde </a:t>
            </a:r>
            <a:r>
              <a:rPr lang="tr-TR" dirty="0"/>
              <a:t>öğrencilerin başarıları da notla değerlendirilmiştir. </a:t>
            </a:r>
            <a:endParaRPr lang="tr-TR" dirty="0"/>
          </a:p>
        </p:txBody>
      </p:sp>
      <p:pic>
        <p:nvPicPr>
          <p:cNvPr id="7170" name="Picture 2" descr="Isaac Pit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368180"/>
            <a:ext cx="1619250" cy="2092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s://upload.wikimedia.org/wikipedia/commons/thumb/4/4f/Sir_Isaac_Pitman_1913_birth_centenary_stamp.jpg/220px-Sir_Isaac_Pitman_1913_birth_centenary_stam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586027"/>
            <a:ext cx="1447800" cy="191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Pitma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800599"/>
            <a:ext cx="2952750" cy="74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81400" y="6131740"/>
            <a:ext cx="15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en.wikipedia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97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1856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</a:t>
            </a:r>
            <a:r>
              <a:rPr lang="tr-TR" dirty="0"/>
              <a:t>yılda </a:t>
            </a:r>
            <a:r>
              <a:rPr lang="tr-TR" dirty="0" smtClean="0"/>
              <a:t>Fransızca öğretmeni Charles Toussaint (1813-1877) ve Almanca öğretmeni Gustav Langenscheid (1832-1895) </a:t>
            </a:r>
            <a:r>
              <a:rPr lang="tr-TR" dirty="0"/>
              <a:t>Almanya’da Berlin’de, </a:t>
            </a:r>
            <a:r>
              <a:rPr lang="tr-TR" dirty="0" smtClean="0"/>
              <a:t>günümüzde </a:t>
            </a:r>
            <a:r>
              <a:rPr lang="tr-TR" dirty="0"/>
              <a:t>de Langenscheid adıyla öğretim malzemeleri yayınlayan ve o yıllarda uzaktan eğitim uygulayan dil okulunu kurmuştur. </a:t>
            </a:r>
            <a:endParaRPr lang="tr-TR" dirty="0" smtClean="0"/>
          </a:p>
          <a:p>
            <a:r>
              <a:rPr lang="tr-TR" dirty="0"/>
              <a:t>Uzaktan eğitim alanındaki ilk örgütlü </a:t>
            </a:r>
            <a:r>
              <a:rPr lang="tr-TR" dirty="0" smtClean="0"/>
              <a:t>girişim olarak kabul edilmektedir.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8194" name="Picture 2" descr="Gustav Langenscheid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419600"/>
            <a:ext cx="1828800" cy="201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10200" y="6438901"/>
            <a:ext cx="3613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Gustav Langenscheid </a:t>
            </a:r>
            <a:r>
              <a:rPr lang="tr-TR" dirty="0" smtClean="0"/>
              <a:t>/ wikipedia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3012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upload.wikimedia.org/wikipedia/commons/thumb/7/79/AnnaEliotTicknor.png/200px-AnnaEliotTickno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191" y="4283529"/>
            <a:ext cx="1905000" cy="255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1873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Amerika </a:t>
            </a:r>
            <a:r>
              <a:rPr lang="tr-TR" dirty="0"/>
              <a:t>Birleşik Devletleri’ndeki uzaktan eğitimin izlerinin, Amerika Mektuplaşma Çalışmasının annesi olarak kabul edilen Anna Eliot Ticknor tarafından 1873 yılında kurulan Evde Çalışmayı Destekleme </a:t>
            </a:r>
            <a:r>
              <a:rPr lang="tr-TR" dirty="0" smtClean="0"/>
              <a:t>Derneğine (</a:t>
            </a:r>
            <a:r>
              <a:rPr lang="en-US" dirty="0"/>
              <a:t>the Society to Encourage Studies at </a:t>
            </a:r>
            <a:r>
              <a:rPr lang="en-US" dirty="0" smtClean="0"/>
              <a:t>Home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Boston, Massachusetts </a:t>
            </a:r>
            <a:r>
              <a:rPr lang="tr-TR" dirty="0" smtClean="0"/>
              <a:t>) </a:t>
            </a:r>
            <a:r>
              <a:rPr lang="tr-TR" dirty="0"/>
              <a:t>kadar dayandığı kabul edilmektedir.</a:t>
            </a:r>
            <a:r>
              <a:rPr lang="tr-TR" dirty="0"/>
              <a:t> </a:t>
            </a:r>
            <a:r>
              <a:rPr lang="tr-TR" dirty="0"/>
              <a:t>  </a:t>
            </a:r>
            <a:r>
              <a:rPr lang="tr-TR" sz="1400" dirty="0"/>
              <a:t>	</a:t>
            </a:r>
            <a:endParaRPr lang="tr-TR" sz="1400" dirty="0" smtClean="0"/>
          </a:p>
          <a:p>
            <a:r>
              <a:rPr lang="tr-TR" sz="900" dirty="0"/>
              <a:t>Verduin, J. R. ve Clark, Jr. T. A. (1994), </a:t>
            </a:r>
            <a:r>
              <a:rPr lang="tr-TR" sz="900" b="1" dirty="0"/>
              <a:t>Uzaktan Eğitim: Etkin Uygulama Esasları</a:t>
            </a:r>
            <a:r>
              <a:rPr lang="tr-TR" sz="900" dirty="0"/>
              <a:t> (Çev: İ. Maviş), Eskişehir: Anadolu Üniversitesi Basımevi.</a:t>
            </a:r>
            <a:endParaRPr lang="tr-TR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5867400"/>
            <a:ext cx="1430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 dirty="0" smtClean="0"/>
              <a:t>wikipedia.org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516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1874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ABD’de örgütlü </a:t>
            </a:r>
            <a:r>
              <a:rPr lang="tr-TR" dirty="0"/>
              <a:t>uzaktan eğitim çalışmaları, 1874 yılında hem lisans, hem de yüksek lisans derecelerinin alınabildiği, Illinois Wesleyan Üniversitesinde başlamış, başlayan uygulamalar 36 yıl sürmüş, 1910 yılına gelindiğinde ise sona </a:t>
            </a:r>
            <a:r>
              <a:rPr lang="tr-TR" dirty="0" smtClean="0"/>
              <a:t>erdirilmiştir. </a:t>
            </a:r>
            <a:endParaRPr lang="tr-TR" dirty="0"/>
          </a:p>
        </p:txBody>
      </p:sp>
      <p:pic>
        <p:nvPicPr>
          <p:cNvPr id="9218" name="Picture 2" descr="http://timerime.com/upload/resized/49001/550350/resized_image2_f07856b1291319e0f7e78c9e0fc1ca4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636" y="3985606"/>
            <a:ext cx="2286000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0200" y="5768898"/>
            <a:ext cx="5854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r>
              <a:rPr lang="en-US" dirty="0"/>
              <a:t>. R. </a:t>
            </a:r>
            <a:r>
              <a:rPr lang="en-US" dirty="0" smtClean="0"/>
              <a:t>Harper</a:t>
            </a:r>
            <a:r>
              <a:rPr lang="tr-TR" dirty="0" smtClean="0"/>
              <a:t>, 1873’te </a:t>
            </a:r>
            <a:r>
              <a:rPr lang="en-US" dirty="0" smtClean="0"/>
              <a:t>Illinois </a:t>
            </a:r>
            <a:r>
              <a:rPr lang="en-US" dirty="0"/>
              <a:t>Wesleyan </a:t>
            </a:r>
            <a:r>
              <a:rPr lang="tr-TR" dirty="0" smtClean="0"/>
              <a:t>Üniversitesinde </a:t>
            </a:r>
          </a:p>
          <a:p>
            <a:r>
              <a:rPr lang="tr-TR" dirty="0" smtClean="0"/>
              <a:t>asenkron eğitimi öneren ilk kişi/ timerime.com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2641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1883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ABD’de New </a:t>
            </a:r>
            <a:r>
              <a:rPr lang="tr-TR" dirty="0"/>
              <a:t>York </a:t>
            </a:r>
            <a:r>
              <a:rPr lang="tr-TR" dirty="0" smtClean="0"/>
              <a:t>Ihaca’da, </a:t>
            </a:r>
            <a:r>
              <a:rPr lang="tr-TR" dirty="0"/>
              <a:t>1883 yılında Mektupla Eğitim Üniversitesi kurulmuş ancak bu kurum da, bir süre </a:t>
            </a:r>
            <a:r>
              <a:rPr lang="tr-TR" dirty="0" smtClean="0"/>
              <a:t>sonra</a:t>
            </a:r>
            <a:r>
              <a:rPr lang="tr-TR" dirty="0"/>
              <a:t> </a:t>
            </a:r>
            <a:r>
              <a:rPr lang="tr-TR" dirty="0" smtClean="0"/>
              <a:t>kapatılmıştır.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6867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1884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Almanya Berlin’de</a:t>
            </a:r>
            <a:r>
              <a:rPr lang="tr-TR" dirty="0"/>
              <a:t>, öğrencileri üniversite giriş sınavına hazırlayan Rustinches Uzaktan Öğretim Okulu açılmıştır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8223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194</TotalTime>
  <Words>576</Words>
  <Application>Microsoft Office PowerPoint</Application>
  <PresentationFormat>On-screen Show (4:3)</PresentationFormat>
  <Paragraphs>68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Executive</vt:lpstr>
      <vt:lpstr>Dünyada Uzaktan Eğitime İlişkin İlk Uygulamalar</vt:lpstr>
      <vt:lpstr>1728</vt:lpstr>
      <vt:lpstr>1833</vt:lpstr>
      <vt:lpstr>1840</vt:lpstr>
      <vt:lpstr>1856</vt:lpstr>
      <vt:lpstr>1873</vt:lpstr>
      <vt:lpstr>1874</vt:lpstr>
      <vt:lpstr>1883</vt:lpstr>
      <vt:lpstr>1884</vt:lpstr>
      <vt:lpstr>1891</vt:lpstr>
      <vt:lpstr>1891</vt:lpstr>
      <vt:lpstr>1892</vt:lpstr>
      <vt:lpstr>1898</vt:lpstr>
      <vt:lpstr>1910</vt:lpstr>
      <vt:lpstr>1922</vt:lpstr>
      <vt:lpstr>1966</vt:lpstr>
      <vt:lpstr>1972</vt:lpstr>
      <vt:lpstr>1906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Dünyada Uzaktan Eğitime İlişkin İlk Uygulamalar</dc:title>
  <dc:creator>hp-800</dc:creator>
  <cp:lastModifiedBy>hp-800</cp:lastModifiedBy>
  <cp:revision>15</cp:revision>
  <dcterms:created xsi:type="dcterms:W3CDTF">2006-08-16T00:00:00Z</dcterms:created>
  <dcterms:modified xsi:type="dcterms:W3CDTF">2015-10-21T17:29:26Z</dcterms:modified>
</cp:coreProperties>
</file>